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1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ato04" initials="y" lastIdx="2" clrIdx="0">
    <p:extLst>
      <p:ext uri="{19B8F6BF-5375-455C-9EA6-DF929625EA0E}">
        <p15:presenceInfo xmlns:p15="http://schemas.microsoft.com/office/powerpoint/2012/main" userId="yamato04" providerId="None"/>
      </p:ext>
    </p:extLst>
  </p:cmAuthor>
  <p:cmAuthor id="2" name="D50004" initials="D" lastIdx="1" clrIdx="1">
    <p:extLst>
      <p:ext uri="{19B8F6BF-5375-455C-9EA6-DF929625EA0E}">
        <p15:presenceInfo xmlns:p15="http://schemas.microsoft.com/office/powerpoint/2012/main" userId="D50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93"/>
    <a:srgbClr val="FFDDE2"/>
    <a:srgbClr val="CCFF33"/>
    <a:srgbClr val="FBF23B"/>
    <a:srgbClr val="FFD437"/>
    <a:srgbClr val="F6C4EF"/>
    <a:srgbClr val="7BE4FF"/>
    <a:srgbClr val="EBFBFF"/>
    <a:srgbClr val="C5E4FA"/>
    <a:srgbClr val="2D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66" autoAdjust="0"/>
    <p:restoredTop sz="95712" autoAdjust="0"/>
  </p:normalViewPr>
  <p:slideViewPr>
    <p:cSldViewPr snapToGrid="0">
      <p:cViewPr varScale="1">
        <p:scale>
          <a:sx n="53" d="100"/>
          <a:sy n="53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3B41-F8BF-470F-96AA-53A7E79A78A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82775-5C88-4D0C-A411-76E02F17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74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23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8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06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05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19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7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3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14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20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93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90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211D-0F18-43DE-9A21-EE3F5E8247E4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E4FD5-BE86-42BD-9684-1D1348BDB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3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84437-70F0-7A81-71B4-4217B3753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86FD031C-0493-8928-87EF-5309C7A64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"/>
            <a:ext cx="6858000" cy="38576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90D1C7D-25A9-33F7-C2B8-647835C0A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5332" y="4369351"/>
            <a:ext cx="1844090" cy="6230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C500B2-E073-1280-A841-62D68D83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2996" y="5759034"/>
            <a:ext cx="5594839" cy="34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ばんぱくとあんな">
            <a:extLst>
              <a:ext uri="{FF2B5EF4-FFF2-40B4-BE49-F238E27FC236}">
                <a16:creationId xmlns:a16="http://schemas.microsoft.com/office/drawing/2014/main" id="{4DEA5B27-96F3-57DA-5A51-07553503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8918" y="4155146"/>
            <a:ext cx="1165385" cy="7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B764C51-E0C8-8B32-48A2-52BC1C72CB96}"/>
              </a:ext>
            </a:extLst>
          </p:cNvPr>
          <p:cNvSpPr txBox="1"/>
          <p:nvPr/>
        </p:nvSpPr>
        <p:spPr>
          <a:xfrm>
            <a:off x="-4740122" y="4816352"/>
            <a:ext cx="449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子どもも大人もみんなで</a:t>
            </a:r>
            <a:endParaRPr kumimoji="1" lang="en-US" altLang="ja-JP" sz="1600" b="1" dirty="0">
              <a:solidFill>
                <a:schemeClr val="bg1"/>
              </a:solidFill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楽しめるエンターテイメント</a:t>
            </a:r>
            <a:r>
              <a:rPr kumimoji="1" lang="ja-JP" altLang="en-US" sz="2000" b="1" dirty="0">
                <a:solidFill>
                  <a:schemeClr val="bg1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！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A3215CE-E5C7-C993-1F7C-207649AB2E1D}"/>
              </a:ext>
            </a:extLst>
          </p:cNvPr>
          <p:cNvGrpSpPr/>
          <p:nvPr/>
        </p:nvGrpSpPr>
        <p:grpSpPr>
          <a:xfrm>
            <a:off x="409332" y="6233622"/>
            <a:ext cx="6332687" cy="2753782"/>
            <a:chOff x="612544" y="2806997"/>
            <a:chExt cx="5940767" cy="3695283"/>
          </a:xfrm>
        </p:grpSpPr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7D7E3026-4823-6529-1B02-1F7C8C7C1F53}"/>
                </a:ext>
              </a:extLst>
            </p:cNvPr>
            <p:cNvSpPr/>
            <p:nvPr/>
          </p:nvSpPr>
          <p:spPr>
            <a:xfrm>
              <a:off x="612544" y="3035870"/>
              <a:ext cx="5785126" cy="3462141"/>
            </a:xfrm>
            <a:prstGeom prst="roundRect">
              <a:avLst>
                <a:gd name="adj" fmla="val 18262"/>
              </a:avLst>
            </a:prstGeom>
            <a:solidFill>
              <a:schemeClr val="bg1">
                <a:alpha val="76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131296CC-A9BB-D9C9-3657-F017FD6E9E41}"/>
                </a:ext>
              </a:extLst>
            </p:cNvPr>
            <p:cNvSpPr txBox="1"/>
            <p:nvPr/>
          </p:nvSpPr>
          <p:spPr>
            <a:xfrm>
              <a:off x="1649865" y="5594340"/>
              <a:ext cx="4747805" cy="907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75858">
                <a:tabLst>
                  <a:tab pos="681017" algn="l"/>
                </a:tabLst>
              </a:pPr>
              <a:r>
                <a:rPr lang="en-US" altLang="ja-JP" sz="8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50" charset="-128"/>
                </a:rPr>
                <a:t>※1</a:t>
              </a:r>
              <a:r>
                <a:rPr lang="ja-JP" altLang="en-US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50" charset="-128"/>
                </a:rPr>
                <a:t>カード登録には入場者</a:t>
              </a:r>
              <a:r>
                <a:rPr lang="ja-JP" altLang="en-US" sz="13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50" charset="-128"/>
                </a:rPr>
                <a:t>全員の本人確認書類</a:t>
              </a:r>
              <a:r>
                <a:rPr lang="ja-JP" altLang="en-US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50" charset="-128"/>
                </a:rPr>
                <a:t>をお持ちください</a:t>
              </a:r>
              <a:endPara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endParaRPr>
            </a:p>
            <a:p>
              <a:pPr>
                <a:tabLst>
                  <a:tab pos="773882" algn="l"/>
                </a:tabLst>
              </a:pPr>
              <a:r>
                <a:rPr lang="en-US" altLang="ja-JP" sz="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※2</a:t>
              </a:r>
              <a:r>
                <a:rPr lang="ja-JP" altLang="en-US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チケット料金　市内：おとな</a:t>
              </a:r>
              <a:r>
                <a:rPr lang="en-US" altLang="ja-JP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300</a:t>
              </a:r>
              <a:r>
                <a:rPr lang="ja-JP" altLang="en-US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　こども</a:t>
              </a:r>
              <a:r>
                <a:rPr lang="en-US" altLang="ja-JP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200</a:t>
              </a:r>
              <a:r>
                <a:rPr lang="ja-JP" altLang="en-US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tabLst>
                  <a:tab pos="773882" algn="l"/>
                </a:tabLst>
              </a:pPr>
              <a:r>
                <a:rPr lang="ja-JP" altLang="en-US" sz="1300" spc="-6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　　</a:t>
              </a:r>
              <a:r>
                <a:rPr lang="ja-JP" altLang="en-US" sz="1300" kern="0" spc="-6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　 　　     </a:t>
              </a:r>
              <a:r>
                <a:rPr lang="ja-JP" altLang="en-US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市外：おとな</a:t>
              </a:r>
              <a:r>
                <a:rPr lang="en-US" altLang="ja-JP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400</a:t>
              </a:r>
              <a:r>
                <a:rPr lang="ja-JP" altLang="en-US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　こども</a:t>
              </a:r>
              <a:r>
                <a:rPr lang="en-US" altLang="ja-JP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300</a:t>
              </a:r>
              <a:r>
                <a:rPr lang="ja-JP" altLang="en-US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tabLst>
                  <a:tab pos="773882" algn="l"/>
                </a:tabLst>
              </a:pPr>
              <a:endParaRPr lang="en-US" altLang="ja-JP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31077A-094E-011E-B441-EAA1CE8610EE}"/>
                </a:ext>
              </a:extLst>
            </p:cNvPr>
            <p:cNvSpPr txBox="1"/>
            <p:nvPr/>
          </p:nvSpPr>
          <p:spPr>
            <a:xfrm>
              <a:off x="768185" y="4353021"/>
              <a:ext cx="5785126" cy="1744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773882" algn="l"/>
                </a:tabLst>
              </a:pPr>
              <a:r>
                <a:rPr lang="ja-JP" altLang="en-US" sz="1600" dirty="0">
                  <a:latin typeface="AR P丸ゴシック体M"/>
                  <a:ea typeface="HGPｺﾞｼｯｸE" panose="020B0900000000000000" pitchFamily="50" charset="-128"/>
                </a:rPr>
                <a:t>場　　所</a:t>
              </a:r>
              <a:r>
                <a:rPr lang="ja-JP" altLang="en-US" sz="1800" dirty="0">
                  <a:latin typeface="AR P丸ゴシック体M"/>
                  <a:ea typeface="HGPｺﾞｼｯｸE" panose="020B0900000000000000" pitchFamily="50" charset="-128"/>
                </a:rPr>
                <a:t>　 </a:t>
              </a:r>
              <a:r>
                <a:rPr lang="ja-JP" altLang="en-US" sz="1600" dirty="0">
                  <a:latin typeface="AR P丸ゴシック体M"/>
                  <a:ea typeface="HGPｺﾞｼｯｸE" panose="020B0900000000000000" pitchFamily="50" charset="-128"/>
                </a:rPr>
                <a:t>シリウス３階</a:t>
              </a:r>
              <a:r>
                <a:rPr lang="en-US" altLang="ja-JP" sz="1600" dirty="0">
                  <a:latin typeface="AR P丸ゴシック体M"/>
                  <a:ea typeface="HGPｺﾞｼｯｸE" panose="020B0900000000000000" pitchFamily="50" charset="-128"/>
                </a:rPr>
                <a:t>  </a:t>
              </a:r>
              <a:r>
                <a:rPr lang="ja-JP" altLang="en-US" sz="2000" dirty="0">
                  <a:latin typeface="AR P丸ゴシック体M"/>
                  <a:ea typeface="HGPｺﾞｼｯｸE" panose="020B0900000000000000" pitchFamily="50" charset="-128"/>
                </a:rPr>
                <a:t>げんきっこ広場</a:t>
              </a:r>
              <a:endParaRPr lang="en-US" altLang="ja-JP" sz="1800" dirty="0">
                <a:latin typeface="AR P丸ゴシック体M"/>
                <a:ea typeface="HGPｺﾞｼｯｸE" panose="020B0900000000000000" pitchFamily="50" charset="-128"/>
              </a:endParaRPr>
            </a:p>
            <a:p>
              <a:pPr>
                <a:lnSpc>
                  <a:spcPts val="2700"/>
                </a:lnSpc>
                <a:tabLst>
                  <a:tab pos="681017" algn="l"/>
                </a:tabLst>
              </a:pPr>
              <a:r>
                <a:rPr lang="ja-JP" altLang="en-US" sz="1600" dirty="0">
                  <a:latin typeface="AR P丸ゴシック体M"/>
                  <a:ea typeface="HGPｺﾞｼｯｸE" panose="020B0900000000000000" pitchFamily="50" charset="-128"/>
                </a:rPr>
                <a:t>定　　員</a:t>
              </a:r>
              <a:r>
                <a:rPr lang="ja-JP" altLang="en-US" sz="2400" dirty="0">
                  <a:latin typeface="AR P丸ゴシック体M"/>
                  <a:ea typeface="HGPｺﾞｼｯｸE" panose="020B0900000000000000" pitchFamily="50" charset="-128"/>
                </a:rPr>
                <a:t>   </a:t>
              </a:r>
              <a:r>
                <a:rPr lang="ja-JP" altLang="en-US" sz="1800" dirty="0">
                  <a:latin typeface="AR P丸ゴシック体M"/>
                  <a:ea typeface="HGPｺﾞｼｯｸE" panose="020B0900000000000000" pitchFamily="50" charset="-128"/>
                </a:rPr>
                <a:t>３</a:t>
              </a:r>
              <a:r>
                <a:rPr lang="ja-JP" altLang="en-US" sz="1600" dirty="0">
                  <a:latin typeface="AR P丸ゴシック体M"/>
                  <a:ea typeface="HGPｺﾞｼｯｸE" panose="020B0900000000000000" pitchFamily="50" charset="-128"/>
                </a:rPr>
                <a:t>歳</a:t>
              </a:r>
              <a:r>
                <a:rPr lang="ja-JP" altLang="en-US" sz="1800" dirty="0">
                  <a:latin typeface="AR P丸ゴシック体M"/>
                  <a:ea typeface="HGPｺﾞｼｯｸE" panose="020B0900000000000000" pitchFamily="50" charset="-128"/>
                </a:rPr>
                <a:t>～</a:t>
              </a:r>
              <a:r>
                <a:rPr lang="ja-JP" altLang="en-US" sz="1600" dirty="0">
                  <a:latin typeface="AR P丸ゴシック体M"/>
                  <a:ea typeface="HGPｺﾞｼｯｸE" panose="020B0900000000000000" pitchFamily="50" charset="-128"/>
                </a:rPr>
                <a:t>小学</a:t>
              </a:r>
              <a:r>
                <a:rPr lang="ja-JP" altLang="en-US" dirty="0">
                  <a:latin typeface="AR P丸ゴシック体M"/>
                  <a:ea typeface="HGPｺﾞｼｯｸE" panose="020B0900000000000000" pitchFamily="50" charset="-128"/>
                </a:rPr>
                <a:t>２</a:t>
              </a:r>
              <a:r>
                <a:rPr lang="ja-JP" altLang="en-US" sz="1600" dirty="0">
                  <a:latin typeface="AR P丸ゴシック体M"/>
                  <a:ea typeface="HGPｺﾞｼｯｸE" panose="020B0900000000000000" pitchFamily="50" charset="-128"/>
                </a:rPr>
                <a:t>年生までの</a:t>
              </a:r>
              <a:r>
                <a:rPr lang="ja-JP" altLang="en-US" sz="1800" dirty="0">
                  <a:latin typeface="AR P丸ゴシック体M"/>
                  <a:ea typeface="HGPｺﾞｼｯｸE" panose="020B0900000000000000" pitchFamily="50" charset="-128"/>
                </a:rPr>
                <a:t>親子</a:t>
              </a:r>
              <a:r>
                <a:rPr lang="en-US" altLang="ja-JP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75</a:t>
              </a:r>
              <a:r>
                <a:rPr lang="ja-JP" altLang="en-US" sz="1800" dirty="0">
                  <a:latin typeface="AR P丸ゴシック体M"/>
                  <a:ea typeface="HGPｺﾞｼｯｸE" panose="020B0900000000000000" pitchFamily="50" charset="-128"/>
                </a:rPr>
                <a:t>組</a:t>
              </a:r>
              <a:r>
                <a:rPr lang="ja-JP" altLang="en-US" sz="1400" dirty="0">
                  <a:latin typeface="AR P丸ゴシック体M"/>
                  <a:ea typeface="HGPｺﾞｼｯｸE" panose="020B0900000000000000" pitchFamily="50" charset="-128"/>
                </a:rPr>
                <a:t>（先着順）</a:t>
              </a:r>
              <a:endParaRPr lang="en-US" altLang="ja-JP" sz="1800" dirty="0">
                <a:latin typeface="AR P丸ゴシック体M"/>
                <a:ea typeface="HGPｺﾞｼｯｸE" panose="020B0900000000000000" pitchFamily="50" charset="-128"/>
              </a:endParaRPr>
            </a:p>
            <a:p>
              <a:pPr>
                <a:lnSpc>
                  <a:spcPts val="2400"/>
                </a:lnSpc>
                <a:tabLst>
                  <a:tab pos="773882" algn="l"/>
                </a:tabLst>
              </a:pPr>
              <a:r>
                <a:rPr lang="ja-JP" altLang="en-US" sz="1600" dirty="0">
                  <a:latin typeface="AR P丸ゴシック体M"/>
                  <a:ea typeface="HGPｺﾞｼｯｸE" panose="020B0900000000000000" pitchFamily="50" charset="-128"/>
                </a:rPr>
                <a:t>申　　込</a:t>
              </a:r>
              <a:r>
                <a:rPr lang="ja-JP" altLang="en-US" sz="2400" dirty="0">
                  <a:latin typeface="AR P丸ゴシック体M"/>
                  <a:ea typeface="HGPｺﾞｼｯｸE" panose="020B0900000000000000" pitchFamily="50" charset="-128"/>
                </a:rPr>
                <a:t>　</a:t>
              </a:r>
              <a:r>
                <a:rPr lang="ja-JP" altLang="en-US" sz="1800" dirty="0">
                  <a:latin typeface="AR P丸ゴシック体M"/>
                  <a:ea typeface="HGPｺﾞｼｯｸE" panose="020B0900000000000000" pitchFamily="50" charset="-128"/>
                </a:rPr>
                <a:t>不要  </a:t>
              </a:r>
              <a:r>
                <a:rPr kumimoji="1" lang="ja-JP" altLang="en-US" sz="1400" dirty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07やさしさゴシックボールド" panose="02000600000000000000" pitchFamily="2" charset="-128"/>
                  <a:ea typeface="07やさしさゴシックボールド" panose="02000600000000000000" pitchFamily="2" charset="-128"/>
                </a:rPr>
                <a:t>入場には</a:t>
              </a:r>
              <a:r>
                <a:rPr kumimoji="1" lang="en-US" altLang="ja-JP" sz="800" dirty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07やさしさゴシックボールド" panose="02000600000000000000" pitchFamily="2" charset="-128"/>
                  <a:ea typeface="07やさしさゴシックボールド" panose="02000600000000000000" pitchFamily="2" charset="-128"/>
                </a:rPr>
                <a:t>※1</a:t>
              </a:r>
              <a:r>
                <a:rPr kumimoji="1" lang="ja-JP" altLang="en-US" sz="1400" dirty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07やさしさゴシックボールド" panose="02000600000000000000" pitchFamily="2" charset="-128"/>
                  <a:ea typeface="07やさしさゴシックボールド" panose="02000600000000000000" pitchFamily="2" charset="-128"/>
                </a:rPr>
                <a:t>利用者カードと</a:t>
              </a:r>
              <a:r>
                <a:rPr kumimoji="1" lang="en-US" altLang="ja-JP" sz="800" dirty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07やさしさゴシックボールド" panose="02000600000000000000" pitchFamily="2" charset="-128"/>
                  <a:ea typeface="07やさしさゴシックボールド" panose="02000600000000000000" pitchFamily="2" charset="-128"/>
                </a:rPr>
                <a:t>※2</a:t>
              </a:r>
              <a:r>
                <a:rPr kumimoji="1" lang="ja-JP" altLang="en-US" sz="1400" dirty="0"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07やさしさゴシックボールド" panose="02000600000000000000" pitchFamily="2" charset="-128"/>
                  <a:ea typeface="07やさしさゴシックボールド" panose="02000600000000000000" pitchFamily="2" charset="-128"/>
                </a:rPr>
                <a:t>チケットが必要です</a:t>
              </a:r>
              <a:endParaRPr kumimoji="1" lang="en-US" altLang="ja-JP" sz="16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 P丸ゴシック体M"/>
                <a:ea typeface="HGPｺﾞｼｯｸE" panose="020B0900000000000000" pitchFamily="50" charset="-128"/>
              </a:endParaRPr>
            </a:p>
            <a:p>
              <a:pPr>
                <a:tabLst>
                  <a:tab pos="773882" algn="l"/>
                </a:tabLst>
              </a:pPr>
              <a:endParaRPr lang="en-US" altLang="ja-JP" sz="1600" dirty="0">
                <a:latin typeface="AR P丸ゴシック体M"/>
                <a:ea typeface="HGPｺﾞｼｯｸE" panose="020B0900000000000000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1725F34-9068-9724-B09B-790E11160E71}"/>
                </a:ext>
              </a:extLst>
            </p:cNvPr>
            <p:cNvSpPr txBox="1"/>
            <p:nvPr/>
          </p:nvSpPr>
          <p:spPr>
            <a:xfrm>
              <a:off x="1310897" y="2806997"/>
              <a:ext cx="4459421" cy="16933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75858">
                <a:tabLst>
                  <a:tab pos="681017" algn="l"/>
                </a:tabLst>
              </a:pPr>
              <a:r>
                <a:rPr lang="en-US" altLang="ja-JP" sz="6000" dirty="0">
                  <a:latin typeface="AR P丸ゴシック体M"/>
                  <a:ea typeface="HGPｺﾞｼｯｸE" panose="020B0900000000000000" pitchFamily="50" charset="-128"/>
                </a:rPr>
                <a:t>3</a:t>
              </a:r>
              <a:r>
                <a:rPr lang="ja-JP" altLang="en-US" sz="3200" dirty="0">
                  <a:latin typeface="AR P丸ゴシック体M"/>
                  <a:ea typeface="HGPｺﾞｼｯｸE" panose="020B0900000000000000" pitchFamily="50" charset="-128"/>
                </a:rPr>
                <a:t>月 </a:t>
              </a:r>
              <a:r>
                <a:rPr lang="en-US" altLang="ja-JP" sz="6000" dirty="0">
                  <a:latin typeface="AR P丸ゴシック体M"/>
                  <a:ea typeface="HGPｺﾞｼｯｸE" panose="020B0900000000000000" pitchFamily="50" charset="-128"/>
                </a:rPr>
                <a:t>30</a:t>
              </a:r>
              <a:r>
                <a:rPr lang="ja-JP" altLang="en-US" sz="3200" dirty="0">
                  <a:latin typeface="AR P丸ゴシック体M"/>
                  <a:ea typeface="HGPｺﾞｼｯｸE" panose="020B0900000000000000" pitchFamily="50" charset="-128"/>
                </a:rPr>
                <a:t>日</a:t>
              </a:r>
              <a:r>
                <a:rPr lang="ja-JP" altLang="en-US" sz="2800" dirty="0">
                  <a:latin typeface="AR P丸ゴシック体M"/>
                  <a:ea typeface="HGPｺﾞｼｯｸE" panose="020B0900000000000000" pitchFamily="50" charset="-128"/>
                </a:rPr>
                <a:t>（日）　</a:t>
              </a:r>
              <a:endParaRPr lang="en-US" altLang="ja-JP" sz="2400" dirty="0">
                <a:latin typeface="AR P丸ゴシック体M"/>
                <a:ea typeface="HGPｺﾞｼｯｸE" panose="020B0900000000000000" pitchFamily="50" charset="-128"/>
              </a:endParaRPr>
            </a:p>
            <a:p>
              <a:pPr>
                <a:tabLst>
                  <a:tab pos="773882" algn="l"/>
                </a:tabLst>
              </a:pPr>
              <a:endParaRPr lang="en-US" altLang="ja-JP" sz="1600" dirty="0">
                <a:latin typeface="AR P丸ゴシック体M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F68AF9-F480-8539-274F-AD8747216990}"/>
              </a:ext>
            </a:extLst>
          </p:cNvPr>
          <p:cNvSpPr txBox="1"/>
          <p:nvPr/>
        </p:nvSpPr>
        <p:spPr>
          <a:xfrm>
            <a:off x="1922371" y="6859026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AR P丸ゴシック体M"/>
                <a:ea typeface="HG丸ｺﾞｼｯｸM-PRO" panose="020F0600000000000000" pitchFamily="50" charset="-128"/>
              </a:rPr>
              <a:t>11:30</a:t>
            </a:r>
            <a:r>
              <a:rPr kumimoji="1" lang="ja-JP" altLang="en-US" sz="4000" dirty="0">
                <a:latin typeface="AR P丸ゴシック体M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4000" dirty="0">
                <a:latin typeface="AR P丸ゴシック体M"/>
                <a:ea typeface="HG丸ｺﾞｼｯｸM-PRO" panose="020F0600000000000000" pitchFamily="50" charset="-128"/>
              </a:rPr>
              <a:t>12:00</a:t>
            </a:r>
            <a:endParaRPr kumimoji="1" lang="ja-JP" altLang="en-US" sz="4000" dirty="0">
              <a:latin typeface="AR P丸ゴシック体M"/>
              <a:ea typeface="HG丸ｺﾞｼｯｸM-PRO" panose="020F06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8D1D190-6691-CB77-D4BF-1FB39C2EF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19" y="7042824"/>
            <a:ext cx="1192649" cy="97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94BA1D-C3A1-7A5D-EAE5-5DDE6BA2A50A}"/>
              </a:ext>
            </a:extLst>
          </p:cNvPr>
          <p:cNvSpPr txBox="1"/>
          <p:nvPr/>
        </p:nvSpPr>
        <p:spPr>
          <a:xfrm>
            <a:off x="5307576" y="7977260"/>
            <a:ext cx="12330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[</a:t>
            </a:r>
            <a:r>
              <a:rPr kumimoji="1" lang="ja-JP" altLang="en-US" sz="600" dirty="0"/>
              <a:t>株式会社エスエス　加藤俊史</a:t>
            </a:r>
            <a:r>
              <a:rPr kumimoji="1" lang="en-US" altLang="ja-JP" sz="600" dirty="0"/>
              <a:t>]</a:t>
            </a:r>
            <a:endParaRPr kumimoji="1" lang="ja-JP" altLang="en-US" sz="6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C08D4AC-F5FB-B9F6-93F0-B8631A20EB43}"/>
              </a:ext>
            </a:extLst>
          </p:cNvPr>
          <p:cNvSpPr txBox="1"/>
          <p:nvPr/>
        </p:nvSpPr>
        <p:spPr>
          <a:xfrm>
            <a:off x="-7582510" y="5921082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クリスマスソングとともに絵本の世界を魅せる新感覚のショー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1402428-47E2-FCB4-3479-BD0E13D37B46}"/>
              </a:ext>
            </a:extLst>
          </p:cNvPr>
          <p:cNvSpPr txBox="1"/>
          <p:nvPr/>
        </p:nvSpPr>
        <p:spPr>
          <a:xfrm>
            <a:off x="-4312164" y="4787186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・オープニング</a:t>
            </a:r>
            <a:endParaRPr kumimoji="1" lang="en-US" altLang="ja-JP" dirty="0">
              <a:solidFill>
                <a:schemeClr val="bg1"/>
              </a:solidFill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・えほんうたショー</a:t>
            </a:r>
            <a:endParaRPr kumimoji="1" lang="en-US" altLang="ja-JP" dirty="0">
              <a:solidFill>
                <a:schemeClr val="bg1"/>
              </a:solidFill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・みんなで体操</a:t>
            </a:r>
            <a:endParaRPr kumimoji="1" lang="en-US" altLang="ja-JP" dirty="0">
              <a:solidFill>
                <a:schemeClr val="bg1"/>
              </a:solidFill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・絵本の紹介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BA64E39-C1E3-024B-7796-2314C4BE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36" y="2973905"/>
            <a:ext cx="2823392" cy="2735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4FB023-CA57-DD6A-4F49-78514106320D}"/>
              </a:ext>
            </a:extLst>
          </p:cNvPr>
          <p:cNvSpPr/>
          <p:nvPr/>
        </p:nvSpPr>
        <p:spPr>
          <a:xfrm>
            <a:off x="0" y="9166399"/>
            <a:ext cx="7068930" cy="793750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B7EF1DD-B189-E193-9D3E-DAB84D16C6EA}"/>
              </a:ext>
            </a:extLst>
          </p:cNvPr>
          <p:cNvSpPr txBox="1"/>
          <p:nvPr/>
        </p:nvSpPr>
        <p:spPr>
          <a:xfrm>
            <a:off x="461194" y="9228285"/>
            <a:ext cx="7587650" cy="685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80"/>
              </a:lnSpc>
              <a:spcAft>
                <a:spcPts val="600"/>
              </a:spcAft>
              <a:tabLst>
                <a:tab pos="4096450" algn="l"/>
              </a:tabLst>
            </a:pP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【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お問い合わせ</a:t>
            </a:r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】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TEL:046-259-7592 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pPr>
              <a:lnSpc>
                <a:spcPts val="1380"/>
              </a:lnSpc>
              <a:tabLst>
                <a:tab pos="4096450" algn="l"/>
              </a:tabLst>
            </a:pPr>
            <a:r>
              <a:rPr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〒</a:t>
            </a:r>
            <a:r>
              <a:rPr lang="en-US" altLang="ja-JP" sz="9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242-0016</a:t>
            </a:r>
            <a:r>
              <a:rPr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神奈川県大和市大和南一丁目</a:t>
            </a:r>
            <a:r>
              <a:rPr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8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番</a:t>
            </a:r>
            <a:r>
              <a:rPr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号 大和市文化創造拠点 シリウス </a:t>
            </a:r>
            <a:r>
              <a:rPr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3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階屋内こども広場</a:t>
            </a:r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pPr>
              <a:lnSpc>
                <a:spcPts val="1380"/>
              </a:lnSpc>
              <a:tabLst>
                <a:tab pos="4096450" algn="l"/>
              </a:tabLst>
            </a:pPr>
            <a:r>
              <a:rPr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小田急江ノ島線・相鉄本線 大和駅から徒歩</a:t>
            </a:r>
            <a:r>
              <a:rPr lang="en-US" altLang="ja-JP" sz="9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3</a:t>
            </a:r>
            <a:r>
              <a:rPr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分</a:t>
            </a:r>
            <a:r>
              <a:rPr lang="en-US" altLang="ja-JP" sz="9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                      </a:t>
            </a:r>
            <a:r>
              <a:rPr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</a:t>
            </a:r>
            <a:r>
              <a:rPr lang="en-US" altLang="ja-JP" sz="9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 </a:t>
            </a:r>
            <a:r>
              <a:rPr lang="en-US" altLang="ja-JP" sz="900" dirty="0"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https://www.yamato-bunka.jp/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C133924-B153-B9EF-32EF-229113E89C77}"/>
              </a:ext>
            </a:extLst>
          </p:cNvPr>
          <p:cNvGrpSpPr/>
          <p:nvPr/>
        </p:nvGrpSpPr>
        <p:grpSpPr>
          <a:xfrm>
            <a:off x="4315553" y="9180801"/>
            <a:ext cx="2426466" cy="261610"/>
            <a:chOff x="3925949" y="8866610"/>
            <a:chExt cx="3058515" cy="261610"/>
          </a:xfrm>
        </p:grpSpPr>
        <p:sp>
          <p:nvSpPr>
            <p:cNvPr id="23" name="角丸四角形 24">
              <a:extLst>
                <a:ext uri="{FF2B5EF4-FFF2-40B4-BE49-F238E27FC236}">
                  <a16:creationId xmlns:a16="http://schemas.microsoft.com/office/drawing/2014/main" id="{9D1B8C8A-B2D9-C302-0D74-A05DDF68734D}"/>
                </a:ext>
              </a:extLst>
            </p:cNvPr>
            <p:cNvSpPr/>
            <p:nvPr/>
          </p:nvSpPr>
          <p:spPr>
            <a:xfrm>
              <a:off x="3994232" y="8875531"/>
              <a:ext cx="2765402" cy="236141"/>
            </a:xfrm>
            <a:prstGeom prst="roundRect">
              <a:avLst>
                <a:gd name="adj" fmla="val 26488"/>
              </a:avLst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3306" tIns="31652" rIns="63306" bIns="316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0C8B3069-9AF9-2DC8-85FC-008A416DC4ED}"/>
                </a:ext>
              </a:extLst>
            </p:cNvPr>
            <p:cNvSpPr/>
            <p:nvPr/>
          </p:nvSpPr>
          <p:spPr>
            <a:xfrm>
              <a:off x="3925949" y="8866610"/>
              <a:ext cx="305851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ja-JP" sz="55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ＭＳ Ｐゴシック" panose="020B0600070205080204" pitchFamily="50" charset="-128"/>
                </a:rPr>
                <a:t>天候や交通機関等の状況により中止・延期となる場合がございます。</a:t>
              </a:r>
              <a:endParaRPr lang="en-US" altLang="ja-JP" sz="55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anose="020B0600070205080204" pitchFamily="50" charset="-128"/>
              </a:endParaRPr>
            </a:p>
            <a:p>
              <a:r>
                <a:rPr lang="ja-JP" altLang="ja-JP" sz="55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ＭＳ Ｐゴシック" panose="020B0600070205080204" pitchFamily="50" charset="-128"/>
                </a:rPr>
                <a:t>ご理解・ご協力のほどよろしくお願いいたします。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5D3E0AB8-AC48-CF7E-DBEF-9AD1229B64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" y="43748"/>
            <a:ext cx="965070" cy="33751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3EF521B-CB41-16EF-6DAC-681A9529AA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/>
          <a:stretch/>
        </p:blipFill>
        <p:spPr>
          <a:xfrm>
            <a:off x="-5853124" y="1877082"/>
            <a:ext cx="2619233" cy="2641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B90750B-BE47-E5B4-0D5C-E834B7263CF4}"/>
              </a:ext>
            </a:extLst>
          </p:cNvPr>
          <p:cNvGrpSpPr/>
          <p:nvPr/>
        </p:nvGrpSpPr>
        <p:grpSpPr>
          <a:xfrm>
            <a:off x="332908" y="3008288"/>
            <a:ext cx="3395481" cy="1902078"/>
            <a:chOff x="220548" y="2389308"/>
            <a:chExt cx="3395481" cy="1902078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DB4DC84C-258E-C3AC-95DF-BDED21F97CA5}"/>
                </a:ext>
              </a:extLst>
            </p:cNvPr>
            <p:cNvSpPr/>
            <p:nvPr/>
          </p:nvSpPr>
          <p:spPr>
            <a:xfrm>
              <a:off x="233870" y="2389308"/>
              <a:ext cx="3258851" cy="1717677"/>
            </a:xfrm>
            <a:prstGeom prst="roundRect">
              <a:avLst>
                <a:gd name="adj" fmla="val 13489"/>
              </a:avLst>
            </a:prstGeom>
            <a:ln w="57150">
              <a:solidFill>
                <a:schemeClr val="accent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30B73F0-7AC0-7149-E722-5487B36602E3}"/>
                </a:ext>
              </a:extLst>
            </p:cNvPr>
            <p:cNvSpPr txBox="1"/>
            <p:nvPr/>
          </p:nvSpPr>
          <p:spPr>
            <a:xfrm>
              <a:off x="220548" y="2537060"/>
              <a:ext cx="339548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20C667"/>
                  </a:solidFill>
                  <a:latin typeface="モッチーポップ E P" panose="02000903000000000000" pitchFamily="2" charset="-128"/>
                  <a:ea typeface="モッチーポップ E P" panose="02000903000000000000" pitchFamily="2" charset="-128"/>
                </a:rPr>
                <a:t>絵本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モッチーポップ E P" panose="02000903000000000000" pitchFamily="2" charset="-128"/>
                  <a:ea typeface="モッチーポップ E P" panose="02000903000000000000" pitchFamily="2" charset="-128"/>
                </a:rPr>
                <a:t>をそのまま</a:t>
              </a:r>
              <a:r>
                <a:rPr kumimoji="1" lang="ja-JP" altLang="en-US" sz="2800" b="1" dirty="0">
                  <a:solidFill>
                    <a:schemeClr val="accent5"/>
                  </a:solidFill>
                  <a:latin typeface="モッチーポップ E P" panose="02000903000000000000" pitchFamily="2" charset="-128"/>
                  <a:ea typeface="モッチーポップ E P" panose="02000903000000000000" pitchFamily="2" charset="-128"/>
                </a:rPr>
                <a:t>うた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モッチーポップ E P" panose="02000903000000000000" pitchFamily="2" charset="-128"/>
                  <a:ea typeface="モッチーポップ E P" panose="02000903000000000000" pitchFamily="2" charset="-128"/>
                </a:rPr>
                <a:t>にして</a:t>
              </a:r>
              <a:endParaRPr kumimoji="1" lang="en-US" altLang="ja-JP" sz="1400" b="1" dirty="0">
                <a:solidFill>
                  <a:schemeClr val="tx1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endParaRPr>
            </a:p>
            <a:p>
              <a:r>
                <a:rPr kumimoji="1" lang="ja-JP" altLang="en-US" sz="1600" b="1" dirty="0">
                  <a:solidFill>
                    <a:schemeClr val="tx1"/>
                  </a:solidFill>
                  <a:latin typeface="モッチーポップ E P" panose="02000903000000000000" pitchFamily="2" charset="-128"/>
                  <a:ea typeface="モッチーポップ E P" panose="02000903000000000000" pitchFamily="2" charset="-128"/>
                </a:rPr>
                <a:t>めくりながら歌い、</a:t>
              </a:r>
              <a:endParaRPr kumimoji="1" lang="en-US" altLang="ja-JP" sz="1600" b="1" dirty="0">
                <a:solidFill>
                  <a:schemeClr val="tx1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endParaRPr>
            </a:p>
            <a:p>
              <a:r>
                <a:rPr kumimoji="1" lang="ja-JP" altLang="en-US" sz="2800" b="1" dirty="0">
                  <a:solidFill>
                    <a:schemeClr val="accent4"/>
                  </a:solidFill>
                  <a:latin typeface="モッチーポップ E P" panose="02000903000000000000" pitchFamily="2" charset="-128"/>
                  <a:ea typeface="モッチーポップ E P" panose="02000903000000000000" pitchFamily="2" charset="-128"/>
                </a:rPr>
                <a:t>音楽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モッチーポップ E P" panose="02000903000000000000" pitchFamily="2" charset="-128"/>
                  <a:ea typeface="モッチーポップ E P" panose="02000903000000000000" pitchFamily="2" charset="-128"/>
                </a:rPr>
                <a:t>とともに</a:t>
              </a:r>
              <a:r>
                <a:rPr kumimoji="1" lang="ja-JP" altLang="en-US" sz="2800" b="1" dirty="0">
                  <a:solidFill>
                    <a:srgbClr val="FF66FF"/>
                  </a:solidFill>
                  <a:latin typeface="モッチーポップ E P" panose="02000903000000000000" pitchFamily="2" charset="-128"/>
                  <a:ea typeface="モッチーポップ E P" panose="02000903000000000000" pitchFamily="2" charset="-128"/>
                </a:rPr>
                <a:t>絵本の世界</a:t>
              </a:r>
              <a:endParaRPr kumimoji="1" lang="en-US" altLang="ja-JP" sz="2800" b="1" dirty="0">
                <a:solidFill>
                  <a:srgbClr val="FF66FF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endParaRPr>
            </a:p>
            <a:p>
              <a:r>
                <a:rPr kumimoji="1" lang="ja-JP" altLang="en-US" sz="1600" b="1" dirty="0">
                  <a:solidFill>
                    <a:schemeClr val="tx1"/>
                  </a:solidFill>
                  <a:latin typeface="モッチーポップ E P" panose="02000903000000000000" pitchFamily="2" charset="-128"/>
                  <a:ea typeface="モッチーポップ E P" panose="02000903000000000000" pitchFamily="2" charset="-128"/>
                </a:rPr>
                <a:t>を魅せます！</a:t>
              </a:r>
            </a:p>
            <a:p>
              <a:endParaRPr kumimoji="1" lang="ja-JP" altLang="en-US" sz="1600" dirty="0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2D5A1349-BA52-C227-E083-F2FFB0AA86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70" y="4508563"/>
            <a:ext cx="2252995" cy="1689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4A4A425-10A4-EBB6-9C9C-27F947BE9D66}"/>
              </a:ext>
            </a:extLst>
          </p:cNvPr>
          <p:cNvGrpSpPr/>
          <p:nvPr/>
        </p:nvGrpSpPr>
        <p:grpSpPr>
          <a:xfrm>
            <a:off x="54700" y="5285079"/>
            <a:ext cx="1995282" cy="2486729"/>
            <a:chOff x="-4904" y="4105336"/>
            <a:chExt cx="1901193" cy="2306069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4049419A-730C-DEC2-3FD6-5834DD26B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04" y="4510212"/>
              <a:ext cx="1901193" cy="1901193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FDD89995-71FE-02D6-15B2-E99F03D83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3" y="4105336"/>
              <a:ext cx="1000641" cy="1156810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11A7998A-98E1-F7BF-AC04-FA836396F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2999">
              <a:off x="758975" y="4403809"/>
              <a:ext cx="1048312" cy="925135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3947E64-F7E6-3C2E-0E4B-3C2831587C41}"/>
              </a:ext>
            </a:extLst>
          </p:cNvPr>
          <p:cNvGrpSpPr/>
          <p:nvPr/>
        </p:nvGrpSpPr>
        <p:grpSpPr>
          <a:xfrm>
            <a:off x="3677020" y="5350713"/>
            <a:ext cx="4460702" cy="944970"/>
            <a:chOff x="4152771" y="5209601"/>
            <a:chExt cx="4460702" cy="944970"/>
          </a:xfrm>
        </p:grpSpPr>
        <p:sp>
          <p:nvSpPr>
            <p:cNvPr id="26" name="スクロール: 横 25">
              <a:extLst>
                <a:ext uri="{FF2B5EF4-FFF2-40B4-BE49-F238E27FC236}">
                  <a16:creationId xmlns:a16="http://schemas.microsoft.com/office/drawing/2014/main" id="{42EF1E7A-B270-1E73-F30D-615E1C8EA0D2}"/>
                </a:ext>
              </a:extLst>
            </p:cNvPr>
            <p:cNvSpPr/>
            <p:nvPr/>
          </p:nvSpPr>
          <p:spPr>
            <a:xfrm>
              <a:off x="4152771" y="5209601"/>
              <a:ext cx="2976294" cy="944970"/>
            </a:xfrm>
            <a:prstGeom prst="horizontalScroll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D31C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618AE08-F2A4-52FC-6508-9ED924E8C794}"/>
                </a:ext>
              </a:extLst>
            </p:cNvPr>
            <p:cNvSpPr txBox="1"/>
            <p:nvPr/>
          </p:nvSpPr>
          <p:spPr>
            <a:xfrm>
              <a:off x="4228469" y="5335772"/>
              <a:ext cx="43850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/>
                <a:t>絵本うたユニット。</a:t>
              </a:r>
              <a:endParaRPr kumimoji="1" lang="en-US" altLang="ja-JP" sz="700" b="1" dirty="0"/>
            </a:p>
            <a:p>
              <a:r>
                <a:rPr kumimoji="1" lang="ja-JP" altLang="en-US" sz="700" b="1" dirty="0"/>
                <a:t>歌うたいの菊地万博</a:t>
              </a:r>
              <a:r>
                <a:rPr kumimoji="1" lang="en-US" altLang="ja-JP" sz="700" b="1" dirty="0"/>
                <a:t>(</a:t>
              </a:r>
              <a:r>
                <a:rPr kumimoji="1" lang="ja-JP" altLang="en-US" sz="700" b="1" dirty="0"/>
                <a:t>きくちばんぱく</a:t>
              </a:r>
              <a:r>
                <a:rPr kumimoji="1" lang="en-US" altLang="ja-JP" sz="700" b="1" dirty="0"/>
                <a:t>)</a:t>
              </a:r>
              <a:r>
                <a:rPr kumimoji="1" lang="ja-JP" altLang="en-US" sz="700" b="1" dirty="0"/>
                <a:t>と</a:t>
              </a:r>
              <a:r>
                <a:rPr kumimoji="1" lang="en-US" altLang="ja-JP" sz="700" b="1" dirty="0"/>
                <a:t>annasekai(</a:t>
              </a:r>
              <a:r>
                <a:rPr kumimoji="1" lang="ja-JP" altLang="en-US" sz="700" b="1" dirty="0"/>
                <a:t>あんなせかい</a:t>
              </a:r>
              <a:r>
                <a:rPr kumimoji="1" lang="en-US" altLang="ja-JP" sz="700" b="1" dirty="0"/>
                <a:t>)</a:t>
              </a:r>
              <a:r>
                <a:rPr kumimoji="1" lang="ja-JP" altLang="en-US" sz="700" b="1" dirty="0"/>
                <a:t>が</a:t>
              </a:r>
              <a:endParaRPr kumimoji="1" lang="en-US" altLang="ja-JP" sz="700" b="1" dirty="0"/>
            </a:p>
            <a:p>
              <a:r>
                <a:rPr kumimoji="1" lang="ja-JP" altLang="en-US" sz="700" b="1" dirty="0"/>
                <a:t>それぞれの音楽活動や、子どもと関わる活動を生かし、</a:t>
              </a:r>
              <a:endParaRPr kumimoji="1" lang="en-US" altLang="ja-JP" sz="700" b="1" dirty="0"/>
            </a:p>
            <a:p>
              <a:r>
                <a:rPr kumimoji="1" lang="en-US" altLang="ja-JP" sz="700" b="1" dirty="0"/>
                <a:t>2018</a:t>
              </a:r>
              <a:r>
                <a:rPr kumimoji="1" lang="ja-JP" altLang="en-US" sz="700" b="1" dirty="0"/>
                <a:t>年ユニットを結成。</a:t>
              </a:r>
              <a:endParaRPr kumimoji="1" lang="en-US" altLang="ja-JP" sz="700" b="1" dirty="0"/>
            </a:p>
            <a:p>
              <a:r>
                <a:rPr kumimoji="1" lang="ja-JP" altLang="en-US" sz="700" b="1" dirty="0"/>
                <a:t>音楽と共に絵本の世界を魅せる新感覚のショーは、子ども達に大人気。</a:t>
              </a:r>
              <a:endParaRPr kumimoji="1" lang="en-US" altLang="ja-JP" sz="700" b="1" dirty="0"/>
            </a:p>
            <a:p>
              <a:r>
                <a:rPr kumimoji="1" lang="ja-JP" altLang="en-US" sz="700" b="1" dirty="0"/>
                <a:t>絵本のセレクトにも定評がある。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F106BF-477A-53CC-22EB-C04AB063EB2D}"/>
              </a:ext>
            </a:extLst>
          </p:cNvPr>
          <p:cNvSpPr txBox="1"/>
          <p:nvPr/>
        </p:nvSpPr>
        <p:spPr>
          <a:xfrm>
            <a:off x="4255019" y="8996135"/>
            <a:ext cx="27238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イベント開催時間は一部利用できない遊具があります。ご了承ください。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B844C3-4BF7-79AA-2920-476D6FD120BA}"/>
              </a:ext>
            </a:extLst>
          </p:cNvPr>
          <p:cNvSpPr/>
          <p:nvPr/>
        </p:nvSpPr>
        <p:spPr>
          <a:xfrm>
            <a:off x="-24257" y="2545641"/>
            <a:ext cx="7109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4800" b="1" dirty="0">
                <a:ln w="10160">
                  <a:solidFill>
                    <a:srgbClr val="905528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屋内こども広場に</a:t>
            </a:r>
            <a:endParaRPr lang="en-US" altLang="ja-JP" sz="4800" b="1" dirty="0">
              <a:ln w="10160">
                <a:solidFill>
                  <a:srgbClr val="905528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800" b="1" dirty="0">
                <a:ln w="10160">
                  <a:solidFill>
                    <a:srgbClr val="905528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「ばんぱくとあんな」</a:t>
            </a:r>
            <a:endParaRPr lang="en-US" altLang="ja-JP" sz="4800" b="1" dirty="0">
              <a:ln w="10160">
                <a:solidFill>
                  <a:srgbClr val="905528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800" b="1" dirty="0">
                <a:ln w="10160">
                  <a:solidFill>
                    <a:srgbClr val="905528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がやってくる！</a:t>
            </a:r>
            <a:endParaRPr lang="en-US" altLang="ja-JP" sz="4800" b="1" dirty="0">
              <a:ln w="10160">
                <a:solidFill>
                  <a:srgbClr val="905528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92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3666</TotalTime>
  <Words>314</Words>
  <Application>Microsoft Office PowerPoint</Application>
  <PresentationFormat>A4 210 x 297 mm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07にくまるフォント</vt:lpstr>
      <vt:lpstr>07やさしさゴシックボールド</vt:lpstr>
      <vt:lpstr>AR P丸ゴシック体M</vt:lpstr>
      <vt:lpstr>HGPｺﾞｼｯｸE</vt:lpstr>
      <vt:lpstr>HGP明朝B</vt:lpstr>
      <vt:lpstr>HGS創英角ﾎﾟｯﾌﾟ体</vt:lpstr>
      <vt:lpstr>HG創英角ﾎﾟｯﾌﾟ体</vt:lpstr>
      <vt:lpstr>ＭＳ ゴシック</vt:lpstr>
      <vt:lpstr>メイリオ</vt:lpstr>
      <vt:lpstr>モッチーポップ E P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yamato04</dc:creator>
  <cp:lastModifiedBy>D50004</cp:lastModifiedBy>
  <cp:revision>393</cp:revision>
  <cp:lastPrinted>2024-12-26T04:58:34Z</cp:lastPrinted>
  <dcterms:created xsi:type="dcterms:W3CDTF">2021-02-08T07:20:02Z</dcterms:created>
  <dcterms:modified xsi:type="dcterms:W3CDTF">2024-12-26T04:59:26Z</dcterms:modified>
</cp:coreProperties>
</file>